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4" r:id="rId3"/>
    <p:sldId id="257" r:id="rId4"/>
    <p:sldId id="265" r:id="rId5"/>
    <p:sldId id="266" r:id="rId6"/>
    <p:sldId id="258" r:id="rId7"/>
    <p:sldId id="259" r:id="rId8"/>
    <p:sldId id="260" r:id="rId9"/>
    <p:sldId id="261" r:id="rId10"/>
    <p:sldId id="276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1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6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9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7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6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7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B2D2A09-8C69-4E65-94EA-75AD14D81B5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C141-30ED-4D4A-9427-234286E7B02F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265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Shiflett@leg.wa.gov" TargetMode="External"/><Relationship Id="rId2" Type="http://schemas.openxmlformats.org/officeDocument/2006/relationships/hyperlink" Target="mailto:Jennifer.Meas@leg.wa.gov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3A242-D0D7-4EE3-8B1F-E70666F4F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167" y="2893512"/>
            <a:ext cx="7369642" cy="3305952"/>
          </a:xfrm>
        </p:spPr>
        <p:txBody>
          <a:bodyPr>
            <a:normAutofit/>
          </a:bodyPr>
          <a:lstStyle/>
          <a:p>
            <a:pPr algn="l"/>
            <a:r>
              <a:rPr lang="en-US" sz="9000" dirty="0">
                <a:latin typeface="Arial Rounded MT Bold" panose="020F0704030504030204" pitchFamily="34" charset="0"/>
              </a:rPr>
              <a:t>Rule-Making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DAE79-B097-4363-B9FD-14CA5B623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168" y="1079212"/>
            <a:ext cx="6437630" cy="1335503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Arial Rounded MT Bold" panose="020F0704030504030204" pitchFamily="34" charset="0"/>
              </a:rPr>
              <a:t>Washington State Register</a:t>
            </a:r>
          </a:p>
          <a:p>
            <a:pPr algn="l"/>
            <a:r>
              <a:rPr lang="en-US" sz="3200" dirty="0">
                <a:latin typeface="Arial Rounded MT Bold" panose="020F0704030504030204" pitchFamily="34" charset="0"/>
              </a:rPr>
              <a:t>Office of the Code Reviser </a:t>
            </a:r>
          </a:p>
        </p:txBody>
      </p:sp>
    </p:spTree>
    <p:extLst>
      <p:ext uri="{BB962C8B-B14F-4D97-AF65-F5344CB8AC3E}">
        <p14:creationId xmlns:p14="http://schemas.microsoft.com/office/powerpoint/2010/main" val="331604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76CE-A9A1-4057-A7F6-C822C1C1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276225"/>
            <a:ext cx="9710719" cy="10953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ORDER TYPING SERVICE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Prepare Rules For Filing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5326AB-24B1-4BDF-A764-E9E120FBDB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0779" y="1488881"/>
            <a:ext cx="4935221" cy="44750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0BA96A-32A0-411E-B4F9-F106BB1DB3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7576" y="1488881"/>
            <a:ext cx="4683623" cy="4475039"/>
          </a:xfrm>
        </p:spPr>
      </p:pic>
    </p:spTree>
    <p:extLst>
      <p:ext uri="{BB962C8B-B14F-4D97-AF65-F5344CB8AC3E}">
        <p14:creationId xmlns:p14="http://schemas.microsoft.com/office/powerpoint/2010/main" val="20125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2A4-D101-4422-AA8B-2E5B677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76" y="158621"/>
            <a:ext cx="5429250" cy="649435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PERMANENT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4265-AC65-425C-A389-DD55EB40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2940" y="1819469"/>
            <a:ext cx="3894222" cy="447869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latin typeface="Arial Rounded MT Bold" panose="020F0704030504030204" pitchFamily="34" charset="0"/>
              </a:rPr>
              <a:t>Step 2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File CR-102 with proposed text attached (shown in bill drafting style with ((strike through)) and </a:t>
            </a:r>
            <a:r>
              <a:rPr lang="en-US" sz="2900" u="sng" dirty="0">
                <a:latin typeface="Arial Rounded MT Bold" panose="020F0704030504030204" pitchFamily="34" charset="0"/>
              </a:rPr>
              <a:t>underscoring</a:t>
            </a:r>
            <a:r>
              <a:rPr lang="en-US" sz="2900" dirty="0">
                <a:latin typeface="Arial Rounded MT Bold" panose="020F0704030504030204" pitchFamily="34" charset="0"/>
              </a:rPr>
              <a:t>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Must be </a:t>
            </a:r>
            <a:r>
              <a:rPr lang="en-US" sz="29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published</a:t>
            </a:r>
            <a:r>
              <a:rPr lang="en-US" sz="2900" dirty="0">
                <a:latin typeface="Arial Rounded MT Bold" panose="020F0704030504030204" pitchFamily="34" charset="0"/>
              </a:rPr>
              <a:t> 20 days before a public hearing can be held and adoption can take place. Use the calendar on the next page to determine the earliest you can have a hearing and adopt rules.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170E9-FD66-48B4-AFE9-7ED1A93A9F27}"/>
              </a:ext>
            </a:extLst>
          </p:cNvPr>
          <p:cNvSpPr txBox="1">
            <a:spLocks noChangeArrowheads="1"/>
          </p:cNvSpPr>
          <p:nvPr/>
        </p:nvSpPr>
        <p:spPr>
          <a:xfrm>
            <a:off x="5921828" y="6362700"/>
            <a:ext cx="4365171" cy="33667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1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D0EFD-A877-48ED-A366-2490F4BD8E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61FEF-7D2F-4383-BD03-EE87DEEB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28" y="679939"/>
            <a:ext cx="4612832" cy="57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91E9-646B-4921-88A7-1452871A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9075"/>
            <a:ext cx="9465240" cy="760639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PERMANENT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DC5BF-A217-4CA3-986D-D2D81B1C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993" y="808056"/>
            <a:ext cx="5330557" cy="59356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F0D37-5E6B-48A2-86EB-F7FC737A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993" y="808056"/>
            <a:ext cx="5411519" cy="59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0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43F792C-AA58-4015-9258-671FA2637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2735597" cy="105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37CCA-4553-4634-B96F-9F3ECBB9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425" y="278298"/>
            <a:ext cx="8722432" cy="6457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PERMANENT PROCESS – Step 2 cont.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9B5E41-668F-49D4-9DBD-2B80201AE2A2}"/>
              </a:ext>
            </a:extLst>
          </p:cNvPr>
          <p:cNvSpPr txBox="1">
            <a:spLocks noChangeArrowheads="1"/>
          </p:cNvSpPr>
          <p:nvPr/>
        </p:nvSpPr>
        <p:spPr>
          <a:xfrm>
            <a:off x="1393372" y="6346371"/>
            <a:ext cx="4539342" cy="47352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2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CF4E8D-3B97-494A-B332-7CEC5AB213AE}"/>
              </a:ext>
            </a:extLst>
          </p:cNvPr>
          <p:cNvSpPr txBox="1">
            <a:spLocks noChangeArrowheads="1"/>
          </p:cNvSpPr>
          <p:nvPr/>
        </p:nvSpPr>
        <p:spPr>
          <a:xfrm>
            <a:off x="6625531" y="6346371"/>
            <a:ext cx="4245655" cy="47352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3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3B514-084C-4F10-AAFC-52D79EE58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6636" y="2052115"/>
            <a:ext cx="3286256" cy="28481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6FBB09-4B71-433F-9BA8-9541C1E4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45" y="904976"/>
            <a:ext cx="4245655" cy="5460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F09B3D-BF93-417B-B28B-9F7191F3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577" y="904976"/>
            <a:ext cx="4502051" cy="54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2A4-D101-4422-AA8B-2E5B677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76" y="158621"/>
            <a:ext cx="5429250" cy="649435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PERMANENT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4265-AC65-425C-A389-DD55EB40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2940" y="1819469"/>
            <a:ext cx="3894222" cy="447869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latin typeface="Arial Rounded MT Bold" panose="020F0704030504030204" pitchFamily="34" charset="0"/>
              </a:rPr>
              <a:t>Step 3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Adoption and filing cannot take place before the stated “Date of Adoption” on the CR-102.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File CR-103P with text attached in bill drafting style (even if the text is the same as the proposal).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170E9-FD66-48B4-AFE9-7ED1A93A9F27}"/>
              </a:ext>
            </a:extLst>
          </p:cNvPr>
          <p:cNvSpPr txBox="1">
            <a:spLocks noChangeArrowheads="1"/>
          </p:cNvSpPr>
          <p:nvPr/>
        </p:nvSpPr>
        <p:spPr>
          <a:xfrm>
            <a:off x="5921828" y="6362700"/>
            <a:ext cx="4365171" cy="33667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1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C797475-C788-4D5C-B04F-99D9F689E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8070" y="767741"/>
            <a:ext cx="4488110" cy="5635274"/>
          </a:xfrm>
        </p:spPr>
      </p:pic>
    </p:spTree>
    <p:extLst>
      <p:ext uri="{BB962C8B-B14F-4D97-AF65-F5344CB8AC3E}">
        <p14:creationId xmlns:p14="http://schemas.microsoft.com/office/powerpoint/2010/main" val="336605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2A4-D101-4422-AA8B-2E5B677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76" y="158621"/>
            <a:ext cx="5429250" cy="649435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PERMANENT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4265-AC65-425C-A389-DD55EB40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2940" y="1819469"/>
            <a:ext cx="3894222" cy="447869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latin typeface="Arial Rounded MT Bold" panose="020F0704030504030204" pitchFamily="34" charset="0"/>
              </a:rPr>
              <a:t>Step 3 cont.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Permanent rule becomes effective 31 days after filing with the office of the code reviser (there are exceptions).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Sections will be codified into the WAC base.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170E9-FD66-48B4-AFE9-7ED1A93A9F27}"/>
              </a:ext>
            </a:extLst>
          </p:cNvPr>
          <p:cNvSpPr txBox="1">
            <a:spLocks noChangeArrowheads="1"/>
          </p:cNvSpPr>
          <p:nvPr/>
        </p:nvSpPr>
        <p:spPr>
          <a:xfrm>
            <a:off x="5921828" y="6362700"/>
            <a:ext cx="4365171" cy="33667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2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3FD596-44AF-497D-BA9B-E84E9571EB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5516" y="752336"/>
            <a:ext cx="4431483" cy="5610364"/>
          </a:xfrm>
        </p:spPr>
      </p:pic>
    </p:spTree>
    <p:extLst>
      <p:ext uri="{BB962C8B-B14F-4D97-AF65-F5344CB8AC3E}">
        <p14:creationId xmlns:p14="http://schemas.microsoft.com/office/powerpoint/2010/main" val="356413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2A4-D101-4422-AA8B-2E5B677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34" y="158621"/>
            <a:ext cx="8007532" cy="649435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EXPEDITED PERMANENT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4265-AC65-425C-A389-DD55EB40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1479" y="1626782"/>
            <a:ext cx="4365170" cy="484844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latin typeface="Arial Rounded MT Bold" panose="020F0704030504030204" pitchFamily="34" charset="0"/>
              </a:rPr>
              <a:t>Step 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File CR-105 form with proposed text attached in bill drafting format.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Must wait 45 days from </a:t>
            </a:r>
            <a:r>
              <a:rPr lang="en-US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publication</a:t>
            </a:r>
            <a:r>
              <a:rPr lang="en-US" sz="2900" dirty="0">
                <a:latin typeface="Arial Rounded MT Bold" panose="020F0704030504030204" pitchFamily="34" charset="0"/>
              </a:rPr>
              <a:t> of the CR-105 before moving to Step 2. Tip: In calculating the 45 days, it is easiest to use the closing date calendar because RCW 1.12.040 has to be taken into account when calculating days.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170E9-FD66-48B4-AFE9-7ED1A93A9F27}"/>
              </a:ext>
            </a:extLst>
          </p:cNvPr>
          <p:cNvSpPr txBox="1">
            <a:spLocks noChangeArrowheads="1"/>
          </p:cNvSpPr>
          <p:nvPr/>
        </p:nvSpPr>
        <p:spPr>
          <a:xfrm>
            <a:off x="5921828" y="6362700"/>
            <a:ext cx="4365171" cy="33667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1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78A04D-61C3-4F8B-B58C-6380BC5BF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7453" y="717907"/>
            <a:ext cx="4365171" cy="5644793"/>
          </a:xfrm>
        </p:spPr>
      </p:pic>
    </p:spTree>
    <p:extLst>
      <p:ext uri="{BB962C8B-B14F-4D97-AF65-F5344CB8AC3E}">
        <p14:creationId xmlns:p14="http://schemas.microsoft.com/office/powerpoint/2010/main" val="63788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2A4-D101-4422-AA8B-2E5B677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4" y="158621"/>
            <a:ext cx="9197163" cy="6494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EXPEDITED PERMANENT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4265-AC65-425C-A389-DD55EB40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2940" y="1819469"/>
            <a:ext cx="3894222" cy="447869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latin typeface="Arial Rounded MT Bold" panose="020F0704030504030204" pitchFamily="34" charset="0"/>
              </a:rPr>
              <a:t>Step 1 cont.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Note: If any objection to the CR-105 is filed with agency and not withdrawn, the CR-105 becomes the equivalent of the CR-101, and a CR-102 may then be filed to hold a hearing.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170E9-FD66-48B4-AFE9-7ED1A93A9F27}"/>
              </a:ext>
            </a:extLst>
          </p:cNvPr>
          <p:cNvSpPr txBox="1">
            <a:spLocks noChangeArrowheads="1"/>
          </p:cNvSpPr>
          <p:nvPr/>
        </p:nvSpPr>
        <p:spPr>
          <a:xfrm>
            <a:off x="5921828" y="6362700"/>
            <a:ext cx="4365171" cy="33667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2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EFB226-1DAC-4E71-AA61-4FA5D72ED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4514" y="733360"/>
            <a:ext cx="4433105" cy="5629340"/>
          </a:xfrm>
        </p:spPr>
      </p:pic>
    </p:spTree>
    <p:extLst>
      <p:ext uri="{BB962C8B-B14F-4D97-AF65-F5344CB8AC3E}">
        <p14:creationId xmlns:p14="http://schemas.microsoft.com/office/powerpoint/2010/main" val="1167384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91E9-646B-4921-88A7-1452871A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9075"/>
            <a:ext cx="9465240" cy="760639"/>
          </a:xfrm>
        </p:spPr>
        <p:txBody>
          <a:bodyPr/>
          <a:lstStyle/>
          <a:p>
            <a:pPr algn="ctr"/>
            <a:r>
              <a:rPr lang="en-US">
                <a:latin typeface="Arial Rounded MT Bold" panose="020F0704030504030204" pitchFamily="34" charset="0"/>
              </a:rPr>
              <a:t>EXPEDITED PERMANENT </a:t>
            </a:r>
            <a:r>
              <a:rPr lang="en-US" dirty="0">
                <a:latin typeface="Arial Rounded MT Bold" panose="020F0704030504030204" pitchFamily="34" charset="0"/>
              </a:rPr>
              <a:t>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20467-268B-437C-B1B9-3C77930FF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69" y="2052116"/>
            <a:ext cx="4173416" cy="22150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BBEDA-4DE5-4ECC-B685-83B912CC4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139" y="985837"/>
            <a:ext cx="4715974" cy="56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2A4-D101-4422-AA8B-2E5B677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81" y="158621"/>
            <a:ext cx="8345347" cy="6494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 EXPEDITED PERMANENT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4265-AC65-425C-A389-DD55EB40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2603" y="1678488"/>
            <a:ext cx="4083485" cy="468421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latin typeface="Arial Rounded MT Bold" panose="020F0704030504030204" pitchFamily="34" charset="0"/>
              </a:rPr>
              <a:t>Step 2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If there are no objections, the agency submits a CR-103P form with text attached (just like the regular process), and rules go into effect 31 days after filing with the office of the code reviser.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170E9-FD66-48B4-AFE9-7ED1A93A9F27}"/>
              </a:ext>
            </a:extLst>
          </p:cNvPr>
          <p:cNvSpPr txBox="1">
            <a:spLocks noChangeArrowheads="1"/>
          </p:cNvSpPr>
          <p:nvPr/>
        </p:nvSpPr>
        <p:spPr>
          <a:xfrm>
            <a:off x="5921828" y="6362700"/>
            <a:ext cx="4365171" cy="33667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2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92D82567-8C78-47BE-9D4D-3CB3830AA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180" y="769325"/>
            <a:ext cx="4462943" cy="5632106"/>
          </a:xfrm>
        </p:spPr>
      </p:pic>
    </p:spTree>
    <p:extLst>
      <p:ext uri="{BB962C8B-B14F-4D97-AF65-F5344CB8AC3E}">
        <p14:creationId xmlns:p14="http://schemas.microsoft.com/office/powerpoint/2010/main" val="100999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816A-20E2-45B3-95E2-5719996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352426"/>
            <a:ext cx="9810749" cy="15328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Washington State Register Web Page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sz="2200" dirty="0">
                <a:latin typeface="Arial Rounded MT Bold" panose="020F0704030504030204" pitchFamily="34" charset="0"/>
              </a:rPr>
              <a:t>https://leg.wa.gov/CodeReviser/Pages/Washington_State_Register.aspx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21D8EA-53E9-4B84-9991-BD1C8AABC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040" y="1600806"/>
            <a:ext cx="9658984" cy="4774828"/>
          </a:xfrm>
        </p:spPr>
      </p:pic>
    </p:spTree>
    <p:extLst>
      <p:ext uri="{BB962C8B-B14F-4D97-AF65-F5344CB8AC3E}">
        <p14:creationId xmlns:p14="http://schemas.microsoft.com/office/powerpoint/2010/main" val="281800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2A4-D101-4422-AA8B-2E5B677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76" y="158621"/>
            <a:ext cx="5429250" cy="649435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EMERGENCY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4265-AC65-425C-A389-DD55EB40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2940" y="1819469"/>
            <a:ext cx="3894222" cy="447869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latin typeface="Arial Rounded MT Bold" panose="020F0704030504030204" pitchFamily="34" charset="0"/>
              </a:rPr>
              <a:t>Only one step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File CR-103E with text attached in bill drafting format.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Emergency is in effect 120 days from filing.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170E9-FD66-48B4-AFE9-7ED1A93A9F27}"/>
              </a:ext>
            </a:extLst>
          </p:cNvPr>
          <p:cNvSpPr txBox="1">
            <a:spLocks noChangeArrowheads="1"/>
          </p:cNvSpPr>
          <p:nvPr/>
        </p:nvSpPr>
        <p:spPr>
          <a:xfrm>
            <a:off x="5921828" y="6362700"/>
            <a:ext cx="4365171" cy="33667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1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29D435-D413-4BFD-8670-30E4EE4BC5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0959" y="763413"/>
            <a:ext cx="4438358" cy="5599288"/>
          </a:xfrm>
        </p:spPr>
      </p:pic>
    </p:spTree>
    <p:extLst>
      <p:ext uri="{BB962C8B-B14F-4D97-AF65-F5344CB8AC3E}">
        <p14:creationId xmlns:p14="http://schemas.microsoft.com/office/powerpoint/2010/main" val="162069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E2A4-D101-4422-AA8B-2E5B677B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76" y="158621"/>
            <a:ext cx="5429250" cy="649435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EMERGENCY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4265-AC65-425C-A389-DD55EB40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2940" y="1819469"/>
            <a:ext cx="3894222" cy="447869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latin typeface="Arial Rounded MT Bold" panose="020F0704030504030204" pitchFamily="34" charset="0"/>
              </a:rPr>
              <a:t>Cont.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latin typeface="Arial Rounded MT Bold" panose="020F0704030504030204" pitchFamily="34" charset="0"/>
              </a:rPr>
              <a:t>An emergency can be filed a second time if the agency is in the process of permanently adopting the rules pursuant to RCW 34.05.350(2).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170E9-FD66-48B4-AFE9-7ED1A93A9F27}"/>
              </a:ext>
            </a:extLst>
          </p:cNvPr>
          <p:cNvSpPr txBox="1">
            <a:spLocks noChangeArrowheads="1"/>
          </p:cNvSpPr>
          <p:nvPr/>
        </p:nvSpPr>
        <p:spPr>
          <a:xfrm>
            <a:off x="5921828" y="6362700"/>
            <a:ext cx="4365171" cy="336679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FF99"/>
                </a:solidFill>
              </a:rPr>
              <a:t>Page 2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980AA50-647C-42D9-B565-B26137416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7736" y="808057"/>
            <a:ext cx="4430785" cy="5554644"/>
          </a:xfrm>
        </p:spPr>
      </p:pic>
    </p:spTree>
    <p:extLst>
      <p:ext uri="{BB962C8B-B14F-4D97-AF65-F5344CB8AC3E}">
        <p14:creationId xmlns:p14="http://schemas.microsoft.com/office/powerpoint/2010/main" val="2949283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6632-F158-4AAA-99EC-8054F0F2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69" y="805818"/>
            <a:ext cx="8939764" cy="1078348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For Further Information Please Contact: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0EA3B-0BF4-405A-A449-4AEA362C1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1" y="2052115"/>
            <a:ext cx="3937476" cy="713818"/>
          </a:xfrm>
        </p:spPr>
        <p:txBody>
          <a:bodyPr/>
          <a:lstStyle/>
          <a:p>
            <a:r>
              <a:rPr lang="en-US" dirty="0"/>
              <a:t>For information about the</a:t>
            </a:r>
            <a:br>
              <a:rPr lang="en-US" dirty="0"/>
            </a:br>
            <a:r>
              <a:rPr lang="en-US" dirty="0"/>
              <a:t>rules process: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F3829-1157-4816-B92C-5A731CA76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5501" y="2851331"/>
            <a:ext cx="4407408" cy="193039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Jennifer Meas</a:t>
            </a:r>
          </a:p>
          <a:p>
            <a:r>
              <a:rPr lang="en-US" sz="2400" dirty="0"/>
              <a:t>360-786-6697</a:t>
            </a:r>
          </a:p>
          <a:p>
            <a:r>
              <a:rPr lang="en-US" sz="2400" dirty="0">
                <a:hlinkClick r:id="rId2"/>
              </a:rPr>
              <a:t>Jennifer.Meas@leg.wa.gov</a:t>
            </a: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73FC8-EE57-4361-98E9-CB44E5166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For information about the computer technology: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236A2-1E32-411C-8FEE-DF96584C8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4068040" cy="177939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John Shiflett</a:t>
            </a:r>
          </a:p>
          <a:p>
            <a:r>
              <a:rPr lang="en-US" sz="2400" dirty="0"/>
              <a:t>360-786-6371</a:t>
            </a:r>
          </a:p>
          <a:p>
            <a:r>
              <a:rPr lang="en-US" sz="2400" dirty="0">
                <a:hlinkClick r:id="rId3"/>
              </a:rPr>
              <a:t>John.Shiflett@leg.wa.gov</a:t>
            </a:r>
            <a:r>
              <a:rPr lang="en-US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7B9B3-DCED-49BE-880E-531F102678D3}"/>
              </a:ext>
            </a:extLst>
          </p:cNvPr>
          <p:cNvSpPr txBox="1"/>
          <p:nvPr/>
        </p:nvSpPr>
        <p:spPr>
          <a:xfrm>
            <a:off x="1394977" y="5597888"/>
            <a:ext cx="4407408" cy="83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WAC Editor – Trudee Turner</a:t>
            </a:r>
          </a:p>
          <a:p>
            <a:pPr algn="ctr"/>
            <a:r>
              <a:rPr lang="en-US" sz="1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360-786-6687</a:t>
            </a:r>
          </a:p>
          <a:p>
            <a:pPr algn="ctr"/>
            <a:r>
              <a:rPr lang="en-US" sz="1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Trudee.Turner@leg.wa.gov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7AC85-DA5F-42C8-BCE4-EB219FB0F3EB}"/>
              </a:ext>
            </a:extLst>
          </p:cNvPr>
          <p:cNvSpPr txBox="1"/>
          <p:nvPr/>
        </p:nvSpPr>
        <p:spPr>
          <a:xfrm>
            <a:off x="6316910" y="5597888"/>
            <a:ext cx="424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Order Typing Service – Pam Kirschbaum</a:t>
            </a:r>
          </a:p>
          <a:p>
            <a:pPr algn="ctr"/>
            <a:r>
              <a:rPr lang="en-US" sz="1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360-786-6672</a:t>
            </a:r>
          </a:p>
          <a:p>
            <a:pPr algn="ctr"/>
            <a:r>
              <a:rPr lang="en-US" sz="1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Pamela.Kirschbaum@leg.wa.gov</a:t>
            </a:r>
          </a:p>
        </p:txBody>
      </p:sp>
    </p:spTree>
    <p:extLst>
      <p:ext uri="{BB962C8B-B14F-4D97-AF65-F5344CB8AC3E}">
        <p14:creationId xmlns:p14="http://schemas.microsoft.com/office/powerpoint/2010/main" val="401875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56CFB56-DBF0-453C-84D3-E4CD0A47C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160293"/>
              </p:ext>
            </p:extLst>
          </p:nvPr>
        </p:nvGraphicFramePr>
        <p:xfrm>
          <a:off x="1409699" y="468313"/>
          <a:ext cx="9041363" cy="606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Adobe Acrobat Document" r:id="rId3" imgW="0" imgH="0" progId="Acrobat.Document.DC">
                  <p:embed/>
                </p:oleObj>
              </mc:Choice>
              <mc:Fallback>
                <p:oleObj name="Adobe Acrobat Document" r:id="rId3" imgW="0" imgH="0" progId="Acrobat.Document.DC">
                  <p:embed/>
                  <p:pic>
                    <p:nvPicPr>
                      <p:cNvPr id="5123" name="Content Placeholder 3">
                        <a:extLst>
                          <a:ext uri="{FF2B5EF4-FFF2-40B4-BE49-F238E27FC236}">
                            <a16:creationId xmlns:a16="http://schemas.microsoft.com/office/drawing/2014/main" id="{40A9207F-2DFF-4A56-80E7-8C1F9FA104B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699" y="468313"/>
                        <a:ext cx="9041363" cy="606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00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D087-162B-4BEA-AFE5-1E9D5A86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501431"/>
            <a:ext cx="8554753" cy="6247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Statutes and Rules for Rule Making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CCE62-C2B2-4C49-A32D-9637D8FA0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083" y="1126156"/>
            <a:ext cx="4362917" cy="933650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Administrative Procedure Act  Chapter 34.05 RCW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50064F-D3B2-47D4-BC41-229F51477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33082" y="2220572"/>
            <a:ext cx="4362918" cy="413599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7EA03-0B57-4CAB-8F01-9DC497B4D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6634" y="1126156"/>
            <a:ext cx="3899798" cy="933650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Rule Making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Chapter 1-21 WAC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326367D-4DC2-47E9-944E-20D23EEFD7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8599" y="2220571"/>
            <a:ext cx="4485700" cy="4135998"/>
          </a:xfrm>
        </p:spPr>
      </p:pic>
    </p:spTree>
    <p:extLst>
      <p:ext uri="{BB962C8B-B14F-4D97-AF65-F5344CB8AC3E}">
        <p14:creationId xmlns:p14="http://schemas.microsoft.com/office/powerpoint/2010/main" val="175237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EAA8-200B-44F6-85F8-91649B18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713818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More Statutes for Rule Making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AE161-6F86-4F8D-B5DE-C0ECD04E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569" y="1607419"/>
            <a:ext cx="4678978" cy="1049153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Regulatory Fairness Act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(Small Business Impact)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Chapter 19.85 RCW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8655A-5B3B-4CFC-8BCA-EE3761109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6634" y="1607419"/>
            <a:ext cx="3899798" cy="808522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Open Public Meetings Act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Chapter 42.30 RCW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27C6C15-5351-4D35-97F7-D200B9C8E1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29323" y="2589196"/>
            <a:ext cx="4179847" cy="3897267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933EFE41-CF0C-485D-B904-F0AB864A7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25569" y="2791842"/>
            <a:ext cx="4678978" cy="3694621"/>
          </a:xfrm>
        </p:spPr>
      </p:pic>
    </p:spTree>
    <p:extLst>
      <p:ext uri="{BB962C8B-B14F-4D97-AF65-F5344CB8AC3E}">
        <p14:creationId xmlns:p14="http://schemas.microsoft.com/office/powerpoint/2010/main" val="187203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91E9-646B-4921-88A7-1452871A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494" y="349192"/>
            <a:ext cx="8834645" cy="630522"/>
          </a:xfrm>
        </p:spPr>
        <p:txBody>
          <a:bodyPr/>
          <a:lstStyle/>
          <a:p>
            <a:pPr algn="ctr"/>
            <a:r>
              <a:rPr lang="en-US" dirty="0"/>
              <a:t>The Basic Filing Procedures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034ED048-8604-4E50-B5FA-4BC037B9756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139763"/>
              </p:ext>
            </p:extLst>
          </p:nvPr>
        </p:nvGraphicFramePr>
        <p:xfrm>
          <a:off x="3872203" y="979714"/>
          <a:ext cx="4525347" cy="563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Adobe Acrobat Document" r:id="rId3" imgW="0" imgH="0" progId="Acrobat.Document.DC">
                  <p:embed/>
                </p:oleObj>
              </mc:Choice>
              <mc:Fallback>
                <p:oleObj name="Adobe Acrobat Document" r:id="rId3" imgW="0" imgH="0" progId="Acrobat.Document.DC">
                  <p:embed/>
                  <p:pic>
                    <p:nvPicPr>
                      <p:cNvPr id="6147" name="Content Placeholder 1">
                        <a:extLst>
                          <a:ext uri="{FF2B5EF4-FFF2-40B4-BE49-F238E27FC236}">
                            <a16:creationId xmlns:a16="http://schemas.microsoft.com/office/drawing/2014/main" id="{B5C9A9D1-1186-490D-BC3C-41097CDDC0C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203" y="979714"/>
                        <a:ext cx="4525347" cy="563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42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F135-498E-4DC6-9EB7-C64D36EF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8" y="808056"/>
            <a:ext cx="9394482" cy="10772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Rule-Making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BBCA-C580-4E76-BF51-9086FB6B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151" y="1800808"/>
            <a:ext cx="7658988" cy="42491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Arial Rounded MT Bold" panose="020F0704030504030204" pitchFamily="34" charset="0"/>
              </a:rPr>
              <a:t>Permanent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200" dirty="0">
                <a:latin typeface="Arial Rounded MT Bold" panose="020F0704030504030204" pitchFamily="34" charset="0"/>
              </a:rPr>
              <a:t>3 Steps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Arial Rounded MT Bold" panose="020F0704030504030204" pitchFamily="34" charset="0"/>
              </a:rPr>
              <a:t>Expedited Permanent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200" dirty="0">
                <a:latin typeface="Arial Rounded MT Bold" panose="020F0704030504030204" pitchFamily="34" charset="0"/>
              </a:rPr>
              <a:t>2 Steps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Arial Rounded MT Bold" panose="020F0704030504030204" pitchFamily="34" charset="0"/>
              </a:rPr>
              <a:t>Emergency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200" dirty="0">
                <a:latin typeface="Arial Rounded MT Bold" panose="020F0704030504030204" pitchFamily="34" charset="0"/>
              </a:rPr>
              <a:t>1 Step</a:t>
            </a:r>
          </a:p>
        </p:txBody>
      </p:sp>
    </p:spTree>
    <p:extLst>
      <p:ext uri="{BB962C8B-B14F-4D97-AF65-F5344CB8AC3E}">
        <p14:creationId xmlns:p14="http://schemas.microsoft.com/office/powerpoint/2010/main" val="246218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C6D6-1B22-453A-AEFD-984C0AC4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7" y="289249"/>
            <a:ext cx="9086620" cy="518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PERMANENT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1C84-DABC-4801-B1C3-0F41477FD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4237" y="1306285"/>
            <a:ext cx="4012163" cy="476794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 Rounded MT Bold" panose="020F0704030504030204" pitchFamily="34" charset="0"/>
              </a:rPr>
              <a:t>Step 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latin typeface="Arial Rounded MT Bold" panose="020F0704030504030204" pitchFamily="34" charset="0"/>
              </a:rPr>
              <a:t>File Preproposal Statement of Inquiry on a CR-101 form.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latin typeface="Arial Rounded MT Bold" panose="020F0704030504030204" pitchFamily="34" charset="0"/>
              </a:rPr>
              <a:t>No WAC text needed.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latin typeface="Arial Rounded MT Bold" panose="020F0704030504030204" pitchFamily="34" charset="0"/>
              </a:rPr>
              <a:t>Needs to be </a:t>
            </a:r>
            <a:r>
              <a:rPr lang="en-US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published</a:t>
            </a:r>
            <a:r>
              <a:rPr lang="en-US" sz="2200" dirty="0">
                <a:latin typeface="Arial Rounded MT Bold" panose="020F0704030504030204" pitchFamily="34" charset="0"/>
              </a:rPr>
              <a:t> 30 days before moving to Step 2. Use the calendar on the next page to determine the earliest you should file your CR-102.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1258A-4CDB-4A9D-8C26-496F70F8A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410" y="979714"/>
            <a:ext cx="4340447" cy="5411755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29174E-3F90-4939-BEE8-4DA1D675C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601141"/>
              </p:ext>
            </p:extLst>
          </p:nvPr>
        </p:nvGraphicFramePr>
        <p:xfrm>
          <a:off x="6220410" y="982217"/>
          <a:ext cx="4340447" cy="552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Adobe Acrobat Document" r:id="rId3" imgW="0" imgH="0" progId="Acrobat.Document.DC">
                  <p:embed/>
                </p:oleObj>
              </mc:Choice>
              <mc:Fallback>
                <p:oleObj name="Adobe Acrobat Document" r:id="rId3" imgW="0" imgH="0" progId="Acrobat.Document.DC">
                  <p:embed/>
                  <p:pic>
                    <p:nvPicPr>
                      <p:cNvPr id="8196" name="Content Placeholder 4">
                        <a:extLst>
                          <a:ext uri="{FF2B5EF4-FFF2-40B4-BE49-F238E27FC236}">
                            <a16:creationId xmlns:a16="http://schemas.microsoft.com/office/drawing/2014/main" id="{7F42C2AE-B8C4-4A44-B594-041ADD591F0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410" y="982217"/>
                        <a:ext cx="4340447" cy="5523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21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91E9-646B-4921-88A7-1452871A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9075"/>
            <a:ext cx="9465240" cy="760639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PERMANENT PROCESS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F189351-5CC6-47B2-9D58-0509F623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323" y="2052116"/>
            <a:ext cx="3259015" cy="27308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841B3-B26E-4A40-A359-2862E745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70" y="803763"/>
            <a:ext cx="4914900" cy="58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77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CC2ACB8984F49946A0952B53AE32F" ma:contentTypeVersion="1" ma:contentTypeDescription="Create a new document." ma:contentTypeScope="" ma:versionID="0415a84e4100c31db3f8aa63c3fcd8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418452-0681-4A8D-9190-0A3476FC5C0B}"/>
</file>

<file path=customXml/itemProps2.xml><?xml version="1.0" encoding="utf-8"?>
<ds:datastoreItem xmlns:ds="http://schemas.openxmlformats.org/officeDocument/2006/customXml" ds:itemID="{10A66CEB-76A1-41DC-A94D-77D7AE46054D}"/>
</file>

<file path=customXml/itemProps3.xml><?xml version="1.0" encoding="utf-8"?>
<ds:datastoreItem xmlns:ds="http://schemas.openxmlformats.org/officeDocument/2006/customXml" ds:itemID="{26A86F5C-5862-4B11-8B52-65459B334031}"/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3215</TotalTime>
  <Words>614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MS Shell Dlg 2</vt:lpstr>
      <vt:lpstr>Wingdings</vt:lpstr>
      <vt:lpstr>Wingdings 3</vt:lpstr>
      <vt:lpstr>Madison</vt:lpstr>
      <vt:lpstr>Adobe Acrobat Document</vt:lpstr>
      <vt:lpstr>Rule-Making Process</vt:lpstr>
      <vt:lpstr>Washington State Register Web Page https://leg.wa.gov/CodeReviser/Pages/Washington_State_Register.aspx</vt:lpstr>
      <vt:lpstr>PowerPoint Presentation</vt:lpstr>
      <vt:lpstr>Statutes and Rules for Rule Making</vt:lpstr>
      <vt:lpstr>More Statutes for Rule Making</vt:lpstr>
      <vt:lpstr>The Basic Filing Procedures</vt:lpstr>
      <vt:lpstr>Rule-Making Processes</vt:lpstr>
      <vt:lpstr>PERMANENT PROCESS</vt:lpstr>
      <vt:lpstr>PERMANENT PROCESS</vt:lpstr>
      <vt:lpstr>ORDER TYPING SERVICE Prepare Rules For Filing</vt:lpstr>
      <vt:lpstr>PERMANENT PROCESS</vt:lpstr>
      <vt:lpstr>PERMANENT PROCESS</vt:lpstr>
      <vt:lpstr>PERMANENT PROCESS – Step 2 cont.</vt:lpstr>
      <vt:lpstr>PERMANENT PROCESS</vt:lpstr>
      <vt:lpstr>PERMANENT PROCESS</vt:lpstr>
      <vt:lpstr>EXPEDITED PERMANENT PROCESS</vt:lpstr>
      <vt:lpstr>EXPEDITED PERMANENT PROCESS</vt:lpstr>
      <vt:lpstr>EXPEDITED PERMANENT PROCESS</vt:lpstr>
      <vt:lpstr> EXPEDITED PERMANENT PROCESS</vt:lpstr>
      <vt:lpstr>EMERGENCY PROCESS</vt:lpstr>
      <vt:lpstr>EMERGENCY PROCESS</vt:lpstr>
      <vt:lpstr>For Further Information Please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Making Process</dc:title>
  <dc:creator>Meas, Jennifer</dc:creator>
  <cp:lastModifiedBy>Meas, Jennifer</cp:lastModifiedBy>
  <cp:revision>71</cp:revision>
  <dcterms:created xsi:type="dcterms:W3CDTF">2021-10-13T18:25:34Z</dcterms:created>
  <dcterms:modified xsi:type="dcterms:W3CDTF">2022-08-17T15:12:01Z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0x0101003CDCC2ACB8984F49946A0952B53AE32F</vt:lpwstr>
  </property>
</Properties>
</file>